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0" r:id="rId4"/>
    <p:sldId id="302" r:id="rId5"/>
    <p:sldId id="334" r:id="rId6"/>
    <p:sldId id="300" r:id="rId7"/>
    <p:sldId id="321" r:id="rId8"/>
    <p:sldId id="323" r:id="rId9"/>
    <p:sldId id="330" r:id="rId10"/>
    <p:sldId id="301" r:id="rId11"/>
    <p:sldId id="304" r:id="rId12"/>
    <p:sldId id="305" r:id="rId13"/>
    <p:sldId id="331" r:id="rId14"/>
    <p:sldId id="290" r:id="rId15"/>
    <p:sldId id="311" r:id="rId16"/>
    <p:sldId id="333" r:id="rId17"/>
    <p:sldId id="326" r:id="rId18"/>
    <p:sldId id="335" r:id="rId19"/>
    <p:sldId id="336" r:id="rId20"/>
    <p:sldId id="337" r:id="rId21"/>
    <p:sldId id="340" r:id="rId22"/>
    <p:sldId id="342" r:id="rId23"/>
    <p:sldId id="306" r:id="rId24"/>
    <p:sldId id="310" r:id="rId25"/>
    <p:sldId id="292" r:id="rId26"/>
    <p:sldId id="296" r:id="rId27"/>
    <p:sldId id="298" r:id="rId28"/>
    <p:sldId id="293" r:id="rId29"/>
    <p:sldId id="325" r:id="rId30"/>
    <p:sldId id="317" r:id="rId31"/>
    <p:sldId id="319" r:id="rId32"/>
    <p:sldId id="281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Vonnák Balázs" initials="V.B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42" autoAdjust="0"/>
  </p:normalViewPr>
  <p:slideViewPr>
    <p:cSldViewPr>
      <p:cViewPr varScale="1">
        <p:scale>
          <a:sx n="70" d="100"/>
          <a:sy n="70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6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7EC3-8D83-45DE-A88C-51228995B44D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BE0C3-E395-4645-B616-75BDED06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2011.06.29.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634CB-6F79-41AC-9A18-332167BA06D8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5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6" descr="mnb_ppt_alap_nyi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09627" y="428606"/>
            <a:ext cx="7772400" cy="57150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2858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3555993" y="2071678"/>
            <a:ext cx="4889534" cy="3786214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777063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3555993" y="1285860"/>
            <a:ext cx="4851380" cy="571504"/>
          </a:xfrm>
          <a:prstGeom prst="rect">
            <a:avLst/>
          </a:prstGeom>
          <a:solidFill>
            <a:srgbClr val="92B93B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09627" y="428606"/>
            <a:ext cx="7772400" cy="57150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2858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3492492" y="1285860"/>
            <a:ext cx="4953035" cy="457203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777063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6"/>
            <a:ext cx="7772400" cy="64294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34974" y="1700808"/>
            <a:ext cx="7810554" cy="4157084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777063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5"/>
          </p:nvPr>
        </p:nvSpPr>
        <p:spPr>
          <a:xfrm>
            <a:off x="634972" y="1151596"/>
            <a:ext cx="7772400" cy="477204"/>
          </a:xfrm>
          <a:prstGeom prst="rect">
            <a:avLst/>
          </a:prstGeom>
          <a:solidFill>
            <a:srgbClr val="92B93B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ábláza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11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6"/>
            <a:ext cx="7772400" cy="64294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34974" y="1214422"/>
            <a:ext cx="7810554" cy="464347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777063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4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5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ejezet nyi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42910" y="428606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00" b="1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15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73127" y="1857366"/>
            <a:ext cx="7772400" cy="40719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-32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="0">
                <a:solidFill>
                  <a:schemeClr val="accent6"/>
                </a:solidFill>
                <a:latin typeface="Trebuchet MS" pitchFamily="34" charset="0"/>
              </a:defRPr>
            </a:lvl1pPr>
            <a:lvl2pPr marL="457200" indent="-324000">
              <a:buFont typeface="Arial" pitchFamily="34" charset="0"/>
              <a:buChar char="•"/>
              <a:defRPr sz="1800">
                <a:solidFill>
                  <a:schemeClr val="accent6"/>
                </a:solidFill>
              </a:defRPr>
            </a:lvl2pPr>
            <a:lvl3pPr marL="914400" indent="-324000">
              <a:buFont typeface="Arial" pitchFamily="34" charset="0"/>
              <a:buChar char="•"/>
              <a:defRPr sz="1600">
                <a:solidFill>
                  <a:schemeClr val="accent6"/>
                </a:solidFill>
              </a:defRPr>
            </a:lvl3pPr>
            <a:lvl4pPr marL="1371600" indent="-324000">
              <a:buFont typeface="Arial" pitchFamily="34" charset="0"/>
              <a:buChar char="•"/>
              <a:defRPr sz="1400">
                <a:solidFill>
                  <a:schemeClr val="accent6"/>
                </a:solidFill>
              </a:defRPr>
            </a:lvl4pPr>
            <a:lvl5pPr marL="1828800" indent="-324000">
              <a:buFont typeface="Arial" pitchFamily="34" charset="0"/>
              <a:buChar char="•"/>
              <a:defRPr sz="1400">
                <a:solidFill>
                  <a:schemeClr val="accent6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 smtClean="0"/>
              <a:t>Ide írja a kenyérszöveget</a:t>
            </a:r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Ide írja a kenyérszöveget</a:t>
            </a:r>
            <a:endParaRPr lang="en-US" dirty="0" smtClean="0"/>
          </a:p>
          <a:p>
            <a:pPr lvl="1"/>
            <a:r>
              <a:rPr lang="hu-HU" dirty="0" smtClean="0"/>
              <a:t>Így jelennek meg a felsorolások</a:t>
            </a:r>
            <a:endParaRPr lang="en-US" dirty="0" smtClean="0"/>
          </a:p>
          <a:p>
            <a:pPr lvl="2"/>
            <a:r>
              <a:rPr lang="hu-HU" dirty="0" smtClean="0"/>
              <a:t>Harmadik szint</a:t>
            </a:r>
            <a:endParaRPr lang="en-US" dirty="0" smtClean="0"/>
          </a:p>
          <a:p>
            <a:pPr lvl="3"/>
            <a:r>
              <a:rPr lang="hu-HU" dirty="0" smtClean="0"/>
              <a:t>Negyedik</a:t>
            </a:r>
            <a:r>
              <a:rPr lang="en-US" dirty="0" smtClean="0"/>
              <a:t> </a:t>
            </a:r>
            <a:r>
              <a:rPr lang="hu-HU" dirty="0" smtClean="0"/>
              <a:t>szint</a:t>
            </a:r>
            <a:endParaRPr lang="en-US" dirty="0" smtClean="0"/>
          </a:p>
          <a:p>
            <a:pPr lvl="4"/>
            <a:r>
              <a:rPr lang="hu-HU" dirty="0" smtClean="0"/>
              <a:t>Ötödik</a:t>
            </a:r>
            <a:r>
              <a:rPr lang="en-US" dirty="0" smtClean="0"/>
              <a:t> </a:t>
            </a:r>
            <a:r>
              <a:rPr lang="hu-HU" dirty="0" smtClean="0"/>
              <a:t>szint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43808" y="6309320"/>
            <a:ext cx="495486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Egyenes összekötő 10"/>
          <p:cNvCxnSpPr/>
          <p:nvPr userDrawn="1"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2" descr="mnb_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ő üzene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5"/>
            <a:ext cx="64801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846142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Írja be az áttekintés címét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66043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6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hu-HU" dirty="0" smtClean="0"/>
              <a:t>Írja be a főbb címeket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ejezet nyi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accent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43808" y="6309320"/>
            <a:ext cx="495486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11560" y="260648"/>
            <a:ext cx="7776864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1700213"/>
            <a:ext cx="7848600" cy="41767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cxnSp>
        <p:nvCxnSpPr>
          <p:cNvPr id="15" name="Egyenes összekötő 10"/>
          <p:cNvCxnSpPr/>
          <p:nvPr userDrawn="1"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2" descr="mnb_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Fejezet nyi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accent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43808" y="6309320"/>
            <a:ext cx="495486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11560" y="260648"/>
            <a:ext cx="7776864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1700213"/>
            <a:ext cx="7848600" cy="41767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cxnSp>
        <p:nvCxnSpPr>
          <p:cNvPr id="15" name="Egyenes összekötő 10"/>
          <p:cNvCxnSpPr/>
          <p:nvPr userDrawn="1"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2" descr="mnb_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Fejezet nyi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accent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43808" y="6309320"/>
            <a:ext cx="495486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11560" y="260648"/>
            <a:ext cx="7776864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1700213"/>
            <a:ext cx="7848600" cy="41767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cxnSp>
        <p:nvCxnSpPr>
          <p:cNvPr id="15" name="Egyenes összekötő 10"/>
          <p:cNvCxnSpPr/>
          <p:nvPr userDrawn="1"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2" descr="mnb_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Fejezet nyi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accent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43808" y="6309320"/>
            <a:ext cx="495486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884368" y="6286500"/>
            <a:ext cx="80243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11560" y="260648"/>
            <a:ext cx="7776864" cy="63408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1700213"/>
            <a:ext cx="7848600" cy="41767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Ide írja a kenyérszöveget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cxnSp>
        <p:nvCxnSpPr>
          <p:cNvPr id="15" name="Egyenes összekötő 10"/>
          <p:cNvCxnSpPr/>
          <p:nvPr userDrawn="1"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2" descr="mnb_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ábláza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11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70609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460851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0"/>
          </p:nvPr>
        </p:nvSpPr>
        <p:spPr>
          <a:xfrm>
            <a:off x="2857500" y="6286500"/>
            <a:ext cx="4883150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/>
              <a:t>Cím: Minta Cím -  Előadó: Minta Előadó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956550" y="6286500"/>
            <a:ext cx="73025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10F0DF-67AD-45C3-9574-2FA203F3C8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jegyz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 descr="mnb_ppt_alap_tartal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763" y="293688"/>
            <a:ext cx="25352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560390"/>
            <a:ext cx="2844791" cy="65403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8242329" cy="4525963"/>
          </a:xfrm>
          <a:prstGeom prst="rect">
            <a:avLst/>
          </a:prstGeom>
        </p:spPr>
        <p:txBody>
          <a:bodyPr numCol="2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chemeClr val="accent6"/>
                </a:solidFill>
                <a:latin typeface="Trebuchet MS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Font typeface="Trebuchet MS" pitchFamily="34" charset="0"/>
              <a:buChar char="–"/>
              <a:defRPr sz="1500">
                <a:solidFill>
                  <a:srgbClr val="A69F94"/>
                </a:solidFill>
                <a:latin typeface="Trebuchet MS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Készítse el a tartalomjegyzéket</a:t>
            </a:r>
          </a:p>
          <a:p>
            <a:pPr lvl="0"/>
            <a:r>
              <a:rPr lang="hu-HU" dirty="0" smtClean="0"/>
              <a:t>Írja be a fő címeket</a:t>
            </a:r>
          </a:p>
          <a:p>
            <a:pPr lvl="0"/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42910" y="428606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00" b="1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fejezet címét</a:t>
            </a:r>
            <a:endParaRPr lang="en-US" dirty="0" smtClean="0"/>
          </a:p>
        </p:txBody>
      </p: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000109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baseline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alfejezet címét</a:t>
            </a:r>
            <a:endParaRPr lang="en-US" dirty="0" smtClean="0"/>
          </a:p>
        </p:txBody>
      </p:sp>
      <p:sp>
        <p:nvSpPr>
          <p:cNvPr id="15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73127" y="1857366"/>
            <a:ext cx="7772400" cy="40719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="0">
                <a:solidFill>
                  <a:schemeClr val="accent6"/>
                </a:solidFill>
                <a:latin typeface="Trebuchet MS" pitchFamily="34" charset="0"/>
              </a:defRPr>
            </a:lvl1pPr>
            <a:lvl2pPr marL="457200" indent="0">
              <a:buFont typeface="Arial" pitchFamily="34" charset="0"/>
              <a:buChar char="•"/>
              <a:defRPr sz="1800">
                <a:solidFill>
                  <a:schemeClr val="accent6"/>
                </a:solidFill>
              </a:defRPr>
            </a:lvl2pPr>
            <a:lvl3pPr marL="914400" indent="0">
              <a:buFont typeface="Arial" pitchFamily="34" charset="0"/>
              <a:buChar char="•"/>
              <a:defRPr sz="1600">
                <a:solidFill>
                  <a:schemeClr val="accent6"/>
                </a:solidFill>
              </a:defRPr>
            </a:lvl3pPr>
            <a:lvl4pPr marL="1371600" indent="0">
              <a:buFont typeface="Arial" pitchFamily="34" charset="0"/>
              <a:buChar char="•"/>
              <a:defRPr sz="1400">
                <a:solidFill>
                  <a:schemeClr val="accent6"/>
                </a:solidFill>
              </a:defRPr>
            </a:lvl4pPr>
            <a:lvl5pPr marL="1828800" indent="0">
              <a:buFont typeface="Arial" pitchFamily="34" charset="0"/>
              <a:buChar char="•"/>
              <a:defRPr sz="1400">
                <a:solidFill>
                  <a:schemeClr val="accent6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 smtClean="0"/>
              <a:t>Ide írja a kenyérszöveget</a:t>
            </a:r>
            <a:endParaRPr lang="en-US" dirty="0" smtClean="0"/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Ide írja a kenyérszöveget</a:t>
            </a:r>
            <a:endParaRPr lang="en-US" dirty="0" smtClean="0"/>
          </a:p>
          <a:p>
            <a:pPr lvl="1"/>
            <a:r>
              <a:rPr lang="hu-HU" dirty="0" smtClean="0"/>
              <a:t>Így jelennek meg a felsorolások</a:t>
            </a:r>
            <a:endParaRPr lang="en-US" dirty="0" smtClean="0"/>
          </a:p>
          <a:p>
            <a:pPr lvl="2"/>
            <a:r>
              <a:rPr lang="hu-HU" dirty="0" smtClean="0"/>
              <a:t>Harmadik szint</a:t>
            </a:r>
            <a:endParaRPr lang="en-US" dirty="0" smtClean="0"/>
          </a:p>
          <a:p>
            <a:pPr lvl="3"/>
            <a:r>
              <a:rPr lang="hu-HU" dirty="0" smtClean="0"/>
              <a:t>Negyedik</a:t>
            </a:r>
            <a:r>
              <a:rPr lang="en-US" dirty="0" smtClean="0"/>
              <a:t> </a:t>
            </a:r>
            <a:r>
              <a:rPr lang="hu-HU" dirty="0" smtClean="0"/>
              <a:t>szint</a:t>
            </a:r>
            <a:endParaRPr lang="en-US" dirty="0" smtClean="0"/>
          </a:p>
          <a:p>
            <a:pPr lvl="4"/>
            <a:r>
              <a:rPr lang="hu-HU" dirty="0" smtClean="0"/>
              <a:t>Ötödik</a:t>
            </a:r>
            <a:r>
              <a:rPr lang="en-US" dirty="0" smtClean="0"/>
              <a:t> </a:t>
            </a:r>
            <a:r>
              <a:rPr lang="hu-HU" dirty="0" smtClean="0"/>
              <a:t>szint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sszú 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6"/>
            <a:ext cx="7772400" cy="92869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357300"/>
            <a:ext cx="7772400" cy="5715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Szöveg helye 2"/>
          <p:cNvSpPr>
            <a:spLocks noGrp="1"/>
          </p:cNvSpPr>
          <p:nvPr>
            <p:ph type="body" idx="15"/>
          </p:nvPr>
        </p:nvSpPr>
        <p:spPr>
          <a:xfrm>
            <a:off x="673127" y="2285992"/>
            <a:ext cx="7772400" cy="31432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="0">
                <a:solidFill>
                  <a:schemeClr val="accent6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5"/>
            <a:ext cx="7772400" cy="50006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071546"/>
            <a:ext cx="7772400" cy="7143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6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34974" y="2500306"/>
            <a:ext cx="7810554" cy="3357586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accent6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634972" y="1857364"/>
            <a:ext cx="7772400" cy="571504"/>
          </a:xfrm>
          <a:prstGeom prst="rect">
            <a:avLst/>
          </a:prstGeom>
          <a:solidFill>
            <a:srgbClr val="92B93B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solidFill>
                  <a:schemeClr val="accent6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6"/>
            <a:ext cx="7772400" cy="92869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500176"/>
            <a:ext cx="7772400" cy="5715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6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34974" y="2857496"/>
            <a:ext cx="7810554" cy="3000396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accent6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634972" y="2143116"/>
            <a:ext cx="7772400" cy="571504"/>
          </a:xfrm>
          <a:prstGeom prst="rect">
            <a:avLst/>
          </a:prstGeom>
          <a:solidFill>
            <a:srgbClr val="92B93B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6"/>
            <a:ext cx="7772400" cy="64294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chemeClr val="accent6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34974" y="1643050"/>
            <a:ext cx="7810554" cy="421484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accent6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5"/>
          </p:nvPr>
        </p:nvSpPr>
        <p:spPr>
          <a:xfrm>
            <a:off x="634972" y="1142984"/>
            <a:ext cx="7772400" cy="428628"/>
          </a:xfrm>
          <a:prstGeom prst="rect">
            <a:avLst/>
          </a:prstGeom>
          <a:solidFill>
            <a:srgbClr val="92B93B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solidFill>
                  <a:schemeClr val="accent6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444500" y="6072188"/>
            <a:ext cx="838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/>
          </p:nvPr>
        </p:nvSpPr>
        <p:spPr>
          <a:xfrm>
            <a:off x="642910" y="428606"/>
            <a:ext cx="7772400" cy="57150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 b="1" baseline="0">
                <a:solidFill>
                  <a:srgbClr val="92B93B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4"/>
          </p:nvPr>
        </p:nvSpPr>
        <p:spPr>
          <a:xfrm>
            <a:off x="634972" y="1142985"/>
            <a:ext cx="77724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34974" y="2285992"/>
            <a:ext cx="7810554" cy="35719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777063"/>
                </a:solidFill>
                <a:latin typeface="Trebuchet MS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/>
          </p:nvPr>
        </p:nvSpPr>
        <p:spPr>
          <a:xfrm>
            <a:off x="634972" y="1571612"/>
            <a:ext cx="7772400" cy="642942"/>
          </a:xfrm>
          <a:prstGeom prst="rect">
            <a:avLst/>
          </a:prstGeom>
          <a:solidFill>
            <a:srgbClr val="92B93B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2895600" cy="365125"/>
          </a:xfrm>
        </p:spPr>
        <p:txBody>
          <a:bodyPr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553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2" r:id="rId21"/>
    <p:sldLayoutId id="2147483753" r:id="rId22"/>
    <p:sldLayoutId id="2147483754" r:id="rId23"/>
    <p:sldLayoutId id="2147483756" r:id="rId24"/>
    <p:sldLayoutId id="2147483758" r:id="rId25"/>
    <p:sldLayoutId id="2147483759" r:id="rId2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 monetáris politikai döntéshozatal szempontjai</a:t>
            </a:r>
            <a:r>
              <a:rPr lang="hu-HU" sz="2400" dirty="0" smtClean="0">
                <a:solidFill>
                  <a:schemeClr val="bg1"/>
                </a:solidFill>
              </a:rPr>
              <a:t/>
            </a:r>
            <a:br>
              <a:rPr lang="hu-HU" sz="2400" dirty="0" smtClean="0">
                <a:solidFill>
                  <a:schemeClr val="bg1"/>
                </a:solidFill>
              </a:rPr>
            </a:br>
            <a:endParaRPr lang="hu-HU" dirty="0" smtClean="0"/>
          </a:p>
        </p:txBody>
      </p:sp>
      <p:sp>
        <p:nvSpPr>
          <p:cNvPr id="16387" name="Szöveg helye 3"/>
          <p:cNvSpPr>
            <a:spLocks noGrp="1"/>
          </p:cNvSpPr>
          <p:nvPr>
            <p:ph type="body" idx="15"/>
          </p:nvPr>
        </p:nvSpPr>
        <p:spPr bwMode="auto">
          <a:xfrm>
            <a:off x="2411760" y="2204864"/>
            <a:ext cx="5995612" cy="9383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sz="2400" b="1" dirty="0" smtClean="0"/>
              <a:t>A magyar gazdaság és a monetáris politika kilátásai</a:t>
            </a:r>
            <a:endParaRPr lang="hu-HU" b="1" dirty="0" smtClean="0"/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2011. július 1.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idx="15"/>
          </p:nvPr>
        </p:nvSpPr>
        <p:spPr>
          <a:xfrm>
            <a:off x="611560" y="3140968"/>
            <a:ext cx="7772400" cy="500066"/>
          </a:xfrm>
        </p:spPr>
        <p:txBody>
          <a:bodyPr/>
          <a:lstStyle/>
          <a:p>
            <a:r>
              <a:rPr lang="hu-HU" dirty="0" smtClean="0"/>
              <a:t>Simor András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 helye 4"/>
          <p:cNvSpPr>
            <a:spLocks noGrp="1"/>
          </p:cNvSpPr>
          <p:nvPr>
            <p:ph type="body" idx="15"/>
          </p:nvPr>
        </p:nvSpPr>
        <p:spPr bwMode="auto">
          <a:xfrm>
            <a:off x="683568" y="1556792"/>
            <a:ext cx="7772400" cy="40719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Monetáris politikai helyzetértékelés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Makrogazdasági helyzetkép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Makrogazdaság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Infláció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Pénzügyi piacok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Hitelezés</a:t>
            </a:r>
            <a:endParaRPr lang="hu-HU" sz="2000" b="1" dirty="0" smtClean="0">
              <a:solidFill>
                <a:srgbClr val="777063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A </a:t>
            </a:r>
            <a:r>
              <a:rPr lang="hu-HU" sz="2400" dirty="0" smtClean="0">
                <a:solidFill>
                  <a:srgbClr val="777063"/>
                </a:solidFill>
              </a:rPr>
              <a:t>júniusi </a:t>
            </a: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inflációs előrejelzés üzenetei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hu-HU" sz="24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smtClean="0"/>
              <a:t>A monetáris politikai döntéshozatal szempontjai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sz="2500" b="1" dirty="0" smtClean="0"/>
              <a:t>A nyersanyagár sokk már meghaladja a 2007-2008-as sokk mértékét</a:t>
            </a:r>
            <a:endParaRPr lang="hu-HU" sz="25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72136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46213"/>
            <a:ext cx="6003057" cy="44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hu-HU" dirty="0" smtClean="0"/>
              <a:t>A gyenge kereslet miatt a maginfláció alacsony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79" y="1124744"/>
            <a:ext cx="775301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hu-HU" sz="2500" b="1" dirty="0" smtClean="0"/>
              <a:t>A munkapiac változatlanul laza, mérsékelt a bérinflációs nyomás</a:t>
            </a:r>
            <a:endParaRPr lang="en-US" sz="25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2792" cy="885775"/>
          </a:xfrm>
          <a:noFill/>
        </p:spPr>
        <p:txBody>
          <a:bodyPr>
            <a:noAutofit/>
          </a:bodyPr>
          <a:lstStyle/>
          <a:p>
            <a:pPr algn="ctr"/>
            <a:r>
              <a:rPr lang="hu-HU" sz="1700" dirty="0" smtClean="0">
                <a:solidFill>
                  <a:schemeClr val="accent6">
                    <a:lumMod val="75000"/>
                  </a:schemeClr>
                </a:solidFill>
              </a:rPr>
              <a:t>A gyenge munkaerő kereslet és az aktivitás növekedése laza munkapiacot eredményez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1" y="1535112"/>
            <a:ext cx="4176464" cy="885775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hu-HU" sz="1700" dirty="0" smtClean="0">
                <a:solidFill>
                  <a:schemeClr val="accent6">
                    <a:lumMod val="75000"/>
                  </a:schemeClr>
                </a:solidFill>
              </a:rPr>
              <a:t>A laza munkapiac árleszorító hatása tükröződik az alacsony bérinflációs mutatókban</a:t>
            </a:r>
            <a:endParaRPr lang="en-US" sz="1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63724" cy="269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41405"/>
            <a:ext cx="4040188" cy="3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hu-HU" dirty="0" smtClean="0"/>
              <a:t>Az inflációs alapfolyamatokat megragadó mutatóink mérsékelt inflációs nyomást mutatnak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34974" y="1556792"/>
            <a:ext cx="7810554" cy="4301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312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 helye 4"/>
          <p:cNvSpPr>
            <a:spLocks noGrp="1"/>
          </p:cNvSpPr>
          <p:nvPr>
            <p:ph type="body" idx="15"/>
          </p:nvPr>
        </p:nvSpPr>
        <p:spPr bwMode="auto">
          <a:xfrm>
            <a:off x="683568" y="1700808"/>
            <a:ext cx="7772400" cy="40719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Monetáris politikai helyzetértékelés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Makrogazdasági helyzetkép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Makrogazdaság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Infláció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Pénzügyi piacok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Hitelezés</a:t>
            </a:r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A </a:t>
            </a:r>
            <a:r>
              <a:rPr lang="hu-HU" sz="2400" dirty="0" smtClean="0">
                <a:solidFill>
                  <a:srgbClr val="777063"/>
                </a:solidFill>
              </a:rPr>
              <a:t>júniusi </a:t>
            </a: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inflációs előrejelzés főbb üzenetei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smtClean="0"/>
              <a:t>A monetáris politikai döntéshozatal szempontjai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hu-HU" dirty="0" smtClean="0"/>
              <a:t>Az ország kockázati megítélése a korábbinál kedvezőbb szinten stabilizálódott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251520" y="1285860"/>
            <a:ext cx="3384376" cy="457203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A fiskális intézkedések hírére már az első negyedévben javult az ország megítélése</a:t>
            </a:r>
          </a:p>
          <a:p>
            <a:pPr marL="712788" lvl="1" indent="-342900">
              <a:buFont typeface="Arial" pitchFamily="34" charset="0"/>
              <a:buChar char="•"/>
            </a:pPr>
            <a:r>
              <a:rPr lang="hu-HU" dirty="0" smtClean="0"/>
              <a:t>a régióhoz viszonyítva is</a:t>
            </a:r>
          </a:p>
          <a:p>
            <a:pPr marL="342900" indent="-342900"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Az árfolyam erősödött, </a:t>
            </a:r>
            <a:r>
              <a:rPr lang="hu-HU" dirty="0" err="1" smtClean="0"/>
              <a:t>CDS-felárunk</a:t>
            </a:r>
            <a:r>
              <a:rPr lang="hu-HU" dirty="0" smtClean="0"/>
              <a:t> csökkent…</a:t>
            </a:r>
          </a:p>
          <a:p>
            <a:pPr marL="342900" indent="-342900"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…bár a régiós átlagnál még mindig jóval magasabb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738836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3699723" y="1412776"/>
            <a:ext cx="5064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Magyarország </a:t>
            </a:r>
            <a:r>
              <a:rPr lang="hu-HU" sz="1400" dirty="0" err="1" smtClean="0">
                <a:solidFill>
                  <a:srgbClr val="777063"/>
                </a:solidFill>
                <a:latin typeface="+mn-lt"/>
              </a:rPr>
              <a:t>CDS-felára</a:t>
            </a:r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 és a közép-európai kompozit index </a:t>
            </a:r>
            <a:endParaRPr lang="hu-HU" sz="1400" dirty="0">
              <a:solidFill>
                <a:srgbClr val="777063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4953000" cy="381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342900" indent="-342900" algn="ctr"/>
            <a:r>
              <a:rPr lang="hu-HU" sz="2400" dirty="0" smtClean="0"/>
              <a:t>Az EU perifériát sújtó adósságválság újabb hulláma eddig nem érintette a régiót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556792"/>
            <a:ext cx="72008" cy="43011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charset="0"/>
              <a:buChar char="•"/>
            </a:pPr>
            <a:endParaRPr lang="hu-HU" sz="17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666828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971600" y="1484784"/>
            <a:ext cx="7423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Görögország 5 éves </a:t>
            </a:r>
            <a:r>
              <a:rPr lang="hu-HU" sz="1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CDS-felára</a:t>
            </a:r>
            <a:r>
              <a:rPr lang="hu-HU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és a közép-európai kompozit index </a:t>
            </a:r>
            <a:endParaRPr lang="hu-HU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74508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 helye 4"/>
          <p:cNvSpPr>
            <a:spLocks noGrp="1"/>
          </p:cNvSpPr>
          <p:nvPr>
            <p:ph type="body" idx="15"/>
          </p:nvPr>
        </p:nvSpPr>
        <p:spPr bwMode="auto">
          <a:xfrm>
            <a:off x="683568" y="1700808"/>
            <a:ext cx="7772400" cy="40719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Monetáris politikai helyzetértékelés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Makrogazdasági helyzetkép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Makrogazdaság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Infláció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Pénzügyi piacok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Hitelezés</a:t>
            </a:r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A </a:t>
            </a:r>
            <a:r>
              <a:rPr lang="hu-HU" sz="2400" dirty="0" smtClean="0">
                <a:solidFill>
                  <a:srgbClr val="777063"/>
                </a:solidFill>
              </a:rPr>
              <a:t>júniusi </a:t>
            </a: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inflációs előrejelzés főbb üzenetei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smtClean="0"/>
              <a:t>A monetáris politikai döntéshozatal szempontjai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7939" y="1196752"/>
            <a:ext cx="2267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Lakossági hitelezés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9707" y="1196752"/>
            <a:ext cx="212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Vállalati hitelezés</a:t>
            </a:r>
            <a:endParaRPr lang="en-GB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0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8378825" y="6303963"/>
            <a:ext cx="7302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E8029E-EFAF-4858-8195-75D7008DC24F}" type="slidenum">
              <a:rPr lang="hu-HU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>
                <a:defRPr/>
              </a:pPr>
              <a:t>19</a:t>
            </a:fld>
            <a:endParaRPr lang="hu-H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Szövegdoboz 6"/>
          <p:cNvSpPr txBox="1"/>
          <p:nvPr/>
        </p:nvSpPr>
        <p:spPr>
          <a:xfrm>
            <a:off x="539552" y="5589240"/>
            <a:ext cx="51847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Forrás: MNB Stabilitási jelentés 2011 április (frissítve).</a:t>
            </a:r>
            <a:endParaRPr lang="hu-HU" sz="14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Cím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76964" cy="634082"/>
          </a:xfrm>
          <a:noFill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hu-HU" dirty="0" smtClean="0">
                <a:solidFill>
                  <a:srgbClr val="9FC544"/>
                </a:solidFill>
              </a:rPr>
              <a:t>Negatív nettó </a:t>
            </a:r>
            <a:r>
              <a:rPr lang="hu-HU" dirty="0" err="1" smtClean="0">
                <a:solidFill>
                  <a:srgbClr val="9FC544"/>
                </a:solidFill>
              </a:rPr>
              <a:t>hitelflow-k</a:t>
            </a:r>
            <a:endParaRPr lang="en-US" dirty="0">
              <a:solidFill>
                <a:srgbClr val="9FC544"/>
              </a:solidFill>
            </a:endParaRPr>
          </a:p>
        </p:txBody>
      </p:sp>
      <p:sp>
        <p:nvSpPr>
          <p:cNvPr id="13" name="Szöveg helye 1"/>
          <p:cNvSpPr>
            <a:spLocks noGrp="1"/>
          </p:cNvSpPr>
          <p:nvPr>
            <p:ph type="body" idx="14"/>
          </p:nvPr>
        </p:nvSpPr>
        <p:spPr>
          <a:xfrm>
            <a:off x="539552" y="5013176"/>
            <a:ext cx="7704856" cy="432048"/>
          </a:xfrm>
        </p:spPr>
        <p:txBody>
          <a:bodyPr/>
          <a:lstStyle/>
          <a:p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</a:rPr>
              <a:t>Megjegyzés: Az egyes szektorok belföldi hitelállományának nettó negyedéves, árfolyamszűrt változása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321" y="1628800"/>
            <a:ext cx="4198151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198151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94636"/>
            <a:ext cx="4738836" cy="307777"/>
          </a:xfr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</a:rPr>
              <a:t>A monetáris politikai döntéshozatal szempontjai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 bwMode="auto">
          <a:xfrm>
            <a:off x="457200" y="846138"/>
            <a:ext cx="7499176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b="1" dirty="0" smtClean="0">
                <a:solidFill>
                  <a:srgbClr val="92B93B"/>
                </a:solidFill>
                <a:latin typeface="+mn-lt"/>
              </a:rPr>
              <a:t>Az előadás főbb pontjai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500" dirty="0" smtClean="0">
                <a:solidFill>
                  <a:srgbClr val="777063"/>
                </a:solidFill>
                <a:latin typeface="+mn-lt"/>
              </a:rPr>
              <a:t>Monetáris politikai helyzetértékelés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500" dirty="0" smtClean="0">
                <a:solidFill>
                  <a:srgbClr val="777063"/>
                </a:solidFill>
              </a:rPr>
              <a:t>Makrogazdasági helyzetkép</a:t>
            </a:r>
            <a:endParaRPr lang="hu-HU" sz="2500" dirty="0" smtClean="0">
              <a:solidFill>
                <a:srgbClr val="777063"/>
              </a:solidFill>
              <a:latin typeface="+mn-lt"/>
            </a:endParaRP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Makrogazdaság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Infláció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Pénzügyi piacok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Hitelezés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500" dirty="0" smtClean="0">
                <a:solidFill>
                  <a:srgbClr val="777063"/>
                </a:solidFill>
                <a:latin typeface="+mn-lt"/>
              </a:rPr>
              <a:t>A júniusi inflációs előrejelzés üzenetei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77A-67BD-4833-BD7E-2E803A1938AC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/>
          <p:cNvSpPr txBox="1"/>
          <p:nvPr/>
        </p:nvSpPr>
        <p:spPr>
          <a:xfrm>
            <a:off x="249315" y="1340768"/>
            <a:ext cx="4249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Vállalati hitelállomány a KKE régióban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/>
            </a:r>
            <a:b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(2008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október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j-lt"/>
              </a:rPr>
              <a:t>= 100 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%, árfolyamszűrt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)</a:t>
            </a:r>
            <a:endParaRPr lang="hu-HU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66467" y="1340768"/>
            <a:ext cx="42497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Lakossági hitelállomány a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KKE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régióban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endParaRPr lang="hu-HU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(2008 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október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= 100</a:t>
            </a:r>
            <a:r>
              <a:rPr lang="hu-HU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%, árfolyamszűrt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)</a:t>
            </a:r>
            <a:endParaRPr lang="hu-HU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sp>
        <p:nvSpPr>
          <p:cNvPr id="30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8378825" y="6303963"/>
            <a:ext cx="730250" cy="365125"/>
          </a:xfrm>
        </p:spPr>
        <p:txBody>
          <a:bodyPr/>
          <a:lstStyle/>
          <a:p>
            <a:pPr>
              <a:defRPr/>
            </a:pPr>
            <a:fld id="{217BF2B1-2E66-492B-BEEC-BC3D7E2001D3}" type="slidenum">
              <a:rPr lang="hu-HU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>
                <a:defRPr/>
              </a:pPr>
              <a:t>20</a:t>
            </a:fld>
            <a:endParaRPr lang="hu-H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Cím 5"/>
          <p:cNvSpPr txBox="1">
            <a:spLocks/>
          </p:cNvSpPr>
          <p:nvPr/>
        </p:nvSpPr>
        <p:spPr>
          <a:xfrm>
            <a:off x="179512" y="260648"/>
            <a:ext cx="8676964" cy="63408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ctr">
              <a:defRPr/>
            </a:pPr>
            <a:r>
              <a:rPr lang="hu-HU" sz="2500" b="1" dirty="0" smtClean="0">
                <a:solidFill>
                  <a:srgbClr val="9FC544"/>
                </a:solidFill>
                <a:latin typeface="+mj-lt"/>
                <a:ea typeface="+mj-ea"/>
                <a:cs typeface="+mj-cs"/>
              </a:rPr>
              <a:t>Régiós összehasonlításban is alacsony hitelaktivitás</a:t>
            </a:r>
            <a:endParaRPr lang="en-US" sz="2500" b="1" dirty="0">
              <a:solidFill>
                <a:srgbClr val="9FC54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zövegdoboz 6"/>
          <p:cNvSpPr txBox="1"/>
          <p:nvPr/>
        </p:nvSpPr>
        <p:spPr>
          <a:xfrm>
            <a:off x="107504" y="5589240"/>
            <a:ext cx="51847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Forrás: MNB Stabilitási jelentés 2011 április (frissítve).</a:t>
            </a:r>
            <a:endParaRPr lang="hu-HU" sz="14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198151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198151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2857500" y="6294636"/>
            <a:ext cx="473883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A monetáris politikai döntéshozatal szempontjai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5" name="Szöveg helye 1"/>
          <p:cNvSpPr>
            <a:spLocks noGrp="1"/>
          </p:cNvSpPr>
          <p:nvPr>
            <p:ph type="body" idx="14"/>
          </p:nvPr>
        </p:nvSpPr>
        <p:spPr>
          <a:xfrm>
            <a:off x="179512" y="908720"/>
            <a:ext cx="3816424" cy="432048"/>
          </a:xfrm>
        </p:spPr>
        <p:txBody>
          <a:bodyPr/>
          <a:lstStyle/>
          <a:p>
            <a:pPr algn="ctr"/>
            <a:r>
              <a:rPr lang="hu-HU" sz="1800" dirty="0" smtClean="0">
                <a:solidFill>
                  <a:schemeClr val="tx1">
                    <a:tint val="75000"/>
                  </a:schemeClr>
                </a:solidFill>
              </a:rPr>
              <a:t>A hitelezési feltételek alakulása a vállalati szegmensben</a:t>
            </a:r>
          </a:p>
        </p:txBody>
      </p:sp>
      <p:sp>
        <p:nvSpPr>
          <p:cNvPr id="7" name="Cím 5"/>
          <p:cNvSpPr txBox="1">
            <a:spLocks/>
          </p:cNvSpPr>
          <p:nvPr/>
        </p:nvSpPr>
        <p:spPr>
          <a:xfrm>
            <a:off x="179512" y="260648"/>
            <a:ext cx="8676964" cy="63408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 eaLnBrk="0" hangingPunct="0">
              <a:defRPr/>
            </a:pPr>
            <a:r>
              <a:rPr lang="hu-HU" sz="2500" b="1" dirty="0" smtClean="0">
                <a:solidFill>
                  <a:srgbClr val="9FC544"/>
                </a:solidFill>
                <a:latin typeface="+mj-lt"/>
                <a:ea typeface="+mj-ea"/>
                <a:cs typeface="+mj-cs"/>
              </a:rPr>
              <a:t>A </a:t>
            </a:r>
            <a:r>
              <a:rPr lang="hu-HU" sz="2500" b="1" dirty="0" smtClean="0">
                <a:solidFill>
                  <a:srgbClr val="9FC544"/>
                </a:solidFill>
              </a:rPr>
              <a:t>vállalati szegmensben a </a:t>
            </a:r>
            <a:r>
              <a:rPr lang="hu-HU" sz="2500" b="1" dirty="0" smtClean="0">
                <a:solidFill>
                  <a:srgbClr val="9FC544"/>
                </a:solidFill>
                <a:latin typeface="+mj-lt"/>
                <a:ea typeface="+mj-ea"/>
                <a:cs typeface="+mj-cs"/>
              </a:rPr>
              <a:t>nem-árjellegű hitelkondíciók szigorodtak 2010 vége óta</a:t>
            </a:r>
            <a:endParaRPr lang="en-US" sz="2500" b="1" dirty="0">
              <a:solidFill>
                <a:srgbClr val="9FC54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4797152"/>
            <a:ext cx="4499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Megjegyzés: a hitelezési feltételekben szigorítást és enyhítést jelző bankok arányának különbsége piaci részesedéssel súlyozva. A pozitív érték szigorítást jelez.</a:t>
            </a:r>
          </a:p>
          <a:p>
            <a:pPr>
              <a:defRPr/>
            </a:pPr>
            <a:endParaRPr lang="hu-HU" sz="1400" dirty="0" smtClean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94636"/>
            <a:ext cx="4738836" cy="307777"/>
          </a:xfr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</a:rPr>
              <a:t>A monetáris politikai döntéshozatal szempontjai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75144"/>
            <a:ext cx="4198151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32893"/>
            <a:ext cx="4025218" cy="302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 helye 1"/>
          <p:cNvSpPr>
            <a:spLocks noGrp="1"/>
          </p:cNvSpPr>
          <p:nvPr>
            <p:ph type="body" idx="14"/>
          </p:nvPr>
        </p:nvSpPr>
        <p:spPr>
          <a:xfrm>
            <a:off x="4572000" y="1124744"/>
            <a:ext cx="3816424" cy="432048"/>
          </a:xfrm>
        </p:spPr>
        <p:txBody>
          <a:bodyPr/>
          <a:lstStyle/>
          <a:p>
            <a:pPr algn="ctr"/>
            <a:r>
              <a:rPr lang="hu-HU" sz="1800" dirty="0" smtClean="0">
                <a:solidFill>
                  <a:schemeClr val="tx1">
                    <a:tint val="75000"/>
                  </a:schemeClr>
                </a:solidFill>
              </a:rPr>
              <a:t>A referencia kamat feletti  simított felár </a:t>
            </a:r>
          </a:p>
        </p:txBody>
      </p:sp>
      <p:sp>
        <p:nvSpPr>
          <p:cNvPr id="13" name="Szövegdoboz 8"/>
          <p:cNvSpPr txBox="1"/>
          <p:nvPr/>
        </p:nvSpPr>
        <p:spPr>
          <a:xfrm>
            <a:off x="4427984" y="4797152"/>
            <a:ext cx="449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Megjegyzés: 3 hónapos mozgóátlag. Euro hitelek esetén 3-hónapos </a:t>
            </a:r>
            <a:r>
              <a:rPr lang="hu-HU" sz="1400" dirty="0" err="1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Euribor</a:t>
            </a: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, forint hitelek esetén 3-hónapos BUBOR a referencia kamat.</a:t>
            </a:r>
          </a:p>
          <a:p>
            <a:pPr>
              <a:defRPr/>
            </a:pPr>
            <a:endParaRPr lang="hu-HU" sz="1400" dirty="0" smtClean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5" name="Szöveg helye 1"/>
          <p:cNvSpPr>
            <a:spLocks noGrp="1"/>
          </p:cNvSpPr>
          <p:nvPr>
            <p:ph type="body" idx="14"/>
          </p:nvPr>
        </p:nvSpPr>
        <p:spPr>
          <a:xfrm>
            <a:off x="179512" y="908720"/>
            <a:ext cx="3816424" cy="432048"/>
          </a:xfrm>
        </p:spPr>
        <p:txBody>
          <a:bodyPr/>
          <a:lstStyle/>
          <a:p>
            <a:pPr algn="ctr"/>
            <a:r>
              <a:rPr lang="hu-HU" sz="1800" dirty="0" smtClean="0">
                <a:solidFill>
                  <a:schemeClr val="tx1">
                    <a:tint val="75000"/>
                  </a:schemeClr>
                </a:solidFill>
              </a:rPr>
              <a:t>A hitelezési feltételek alakulása a háztartási szegmensben</a:t>
            </a:r>
          </a:p>
        </p:txBody>
      </p:sp>
      <p:sp>
        <p:nvSpPr>
          <p:cNvPr id="7" name="Cím 5"/>
          <p:cNvSpPr txBox="1">
            <a:spLocks/>
          </p:cNvSpPr>
          <p:nvPr/>
        </p:nvSpPr>
        <p:spPr>
          <a:xfrm>
            <a:off x="179512" y="260648"/>
            <a:ext cx="8676964" cy="63408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ctr" eaLnBrk="0" hangingPunct="0">
              <a:defRPr/>
            </a:pPr>
            <a:r>
              <a:rPr lang="hu-HU" sz="2500" b="1" dirty="0" smtClean="0">
                <a:solidFill>
                  <a:srgbClr val="9FC544"/>
                </a:solidFill>
                <a:latin typeface="+mj-lt"/>
                <a:ea typeface="+mj-ea"/>
                <a:cs typeface="+mj-cs"/>
              </a:rPr>
              <a:t>A háztartási szegmensben a kamatok emelkedtek</a:t>
            </a:r>
            <a:endParaRPr lang="en-US" sz="2500" b="1" dirty="0">
              <a:solidFill>
                <a:srgbClr val="9FC54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4797152"/>
            <a:ext cx="4499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Megjegyzés: a hitelezési feltételekben szigorítást és enyhítést jelző bankok arányának különbsége piaci részesedéssel súlyozva. A pozitív érték szigorítást jelez.</a:t>
            </a:r>
          </a:p>
          <a:p>
            <a:pPr>
              <a:defRPr/>
            </a:pPr>
            <a:endParaRPr lang="hu-HU" sz="1400" dirty="0" smtClean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94636"/>
            <a:ext cx="4738836" cy="307777"/>
          </a:xfr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</a:rPr>
              <a:t>A monetáris politikai döntéshozatal szempontjai</a:t>
            </a:r>
          </a:p>
        </p:txBody>
      </p:sp>
      <p:sp>
        <p:nvSpPr>
          <p:cNvPr id="12" name="Szöveg helye 1"/>
          <p:cNvSpPr>
            <a:spLocks noGrp="1"/>
          </p:cNvSpPr>
          <p:nvPr>
            <p:ph type="body" idx="14"/>
          </p:nvPr>
        </p:nvSpPr>
        <p:spPr>
          <a:xfrm>
            <a:off x="4572000" y="980728"/>
            <a:ext cx="3816424" cy="432048"/>
          </a:xfrm>
        </p:spPr>
        <p:txBody>
          <a:bodyPr/>
          <a:lstStyle/>
          <a:p>
            <a:pPr algn="ctr"/>
            <a:r>
              <a:rPr lang="hu-HU" sz="1800" dirty="0" smtClean="0">
                <a:solidFill>
                  <a:schemeClr val="tx1">
                    <a:tint val="75000"/>
                  </a:schemeClr>
                </a:solidFill>
              </a:rPr>
              <a:t>A jelzáloghitelek teljes hitelköltsége (THM)</a:t>
            </a:r>
          </a:p>
        </p:txBody>
      </p:sp>
      <p:sp>
        <p:nvSpPr>
          <p:cNvPr id="13" name="Szövegdoboz 8"/>
          <p:cNvSpPr txBox="1"/>
          <p:nvPr/>
        </p:nvSpPr>
        <p:spPr>
          <a:xfrm>
            <a:off x="4427984" y="4797152"/>
            <a:ext cx="449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Megjegyzés: A forint hitelek esetén 3-hónapos BUBOR feletti felár. Szabadfelhasználású jelzáloghiteleket is tartalmazza.</a:t>
            </a:r>
          </a:p>
          <a:p>
            <a:pPr>
              <a:defRPr/>
            </a:pPr>
            <a:endParaRPr lang="hu-HU" sz="1400" dirty="0" smtClean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198151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75144"/>
            <a:ext cx="4200000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 helye 4"/>
          <p:cNvSpPr>
            <a:spLocks noGrp="1"/>
          </p:cNvSpPr>
          <p:nvPr>
            <p:ph type="body" idx="15"/>
          </p:nvPr>
        </p:nvSpPr>
        <p:spPr bwMode="auto">
          <a:xfrm>
            <a:off x="683568" y="1268760"/>
            <a:ext cx="7772400" cy="40719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Monetáris politikai helyzetértékelés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Makrogazdasági helyzetkép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Makrogazdaság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Infláció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Pénzügyi piacok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rgbClr val="777063"/>
                </a:solidFill>
              </a:rPr>
              <a:t>Hitelezés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 júniusi inflációs előrejelzés főbb üzenetei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smtClean="0"/>
              <a:t>A monetáris politikai döntéshozatal szempontjai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z="1400" smtClean="0">
                <a:solidFill>
                  <a:srgbClr val="777063"/>
                </a:solidFill>
              </a:rPr>
              <a:t>A monetáris politikai döntéshozatal szempontjai</a:t>
            </a:r>
            <a:endParaRPr lang="hu-HU" sz="1400" dirty="0">
              <a:solidFill>
                <a:srgbClr val="77706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539552" y="1700808"/>
            <a:ext cx="3240360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A márciusi előrejelzésnél lassabb növekedésre számítunk</a:t>
            </a:r>
          </a:p>
          <a:p>
            <a:r>
              <a:rPr lang="hu-HU" dirty="0" smtClean="0">
                <a:solidFill>
                  <a:srgbClr val="777063"/>
                </a:solidFill>
              </a:rPr>
              <a:t>A fiskális egyensúlyjavító intézkedések jelentősen visszafogják a belső keresletet</a:t>
            </a:r>
          </a:p>
          <a:p>
            <a:r>
              <a:rPr lang="hu-HU" dirty="0" smtClean="0">
                <a:solidFill>
                  <a:srgbClr val="777063"/>
                </a:solidFill>
              </a:rPr>
              <a:t>A kibocsátás tartósan elmarad a kapacitásoktól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36004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92B93B"/>
                </a:solidFill>
              </a:rPr>
              <a:t>A kilábalás a korábban vártnál elhúzódóbb folyamat lesz</a:t>
            </a:r>
            <a:endParaRPr lang="hu-HU" dirty="0">
              <a:solidFill>
                <a:srgbClr val="92B93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1268760"/>
            <a:ext cx="4248472" cy="3600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777063"/>
                </a:solidFill>
              </a:rPr>
              <a:t>A  GDP legyezőábrája</a:t>
            </a:r>
            <a:endParaRPr lang="hu-HU" sz="1400" dirty="0">
              <a:solidFill>
                <a:srgbClr val="777063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693" y="1916832"/>
            <a:ext cx="443344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z="1400" smtClean="0">
                <a:solidFill>
                  <a:srgbClr val="777063"/>
                </a:solidFill>
              </a:rPr>
              <a:t>A monetáris politikai döntéshozatal szempontjai</a:t>
            </a:r>
            <a:endParaRPr lang="hu-HU" sz="1400" dirty="0">
              <a:solidFill>
                <a:srgbClr val="77706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395536" y="1628800"/>
            <a:ext cx="3240359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 dirty="0" smtClean="0">
              <a:solidFill>
                <a:srgbClr val="777063"/>
              </a:solidFill>
            </a:endParaRPr>
          </a:p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A nettó export növekedési hozzájárulása továbbra is jelentős marad</a:t>
            </a:r>
          </a:p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A belföldi kereslet, első-sorban a fogyasztás, a korábbi előrejelzésnél visszafogottabban alakul</a:t>
            </a:r>
          </a:p>
          <a:p>
            <a:pPr>
              <a:buNone/>
            </a:pPr>
            <a:r>
              <a:rPr lang="hu-HU" dirty="0" smtClean="0">
                <a:solidFill>
                  <a:srgbClr val="777063"/>
                </a:solidFill>
              </a:rPr>
              <a:t> </a:t>
            </a:r>
          </a:p>
          <a:p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360040"/>
          </a:xfrm>
        </p:spPr>
        <p:txBody>
          <a:bodyPr/>
          <a:lstStyle/>
          <a:p>
            <a:r>
              <a:rPr lang="hu-HU" dirty="0" smtClean="0">
                <a:solidFill>
                  <a:srgbClr val="92B93B"/>
                </a:solidFill>
              </a:rPr>
              <a:t>A növekedés szerkezeti kettőssége csak lassan oldódik</a:t>
            </a:r>
            <a:endParaRPr lang="hu-HU" dirty="0">
              <a:solidFill>
                <a:srgbClr val="92B93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1124744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Az éves GDP változás szerkezete</a:t>
            </a:r>
            <a:endParaRPr lang="hu-HU" sz="140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6864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z="1400" smtClean="0">
                <a:solidFill>
                  <a:srgbClr val="777063"/>
                </a:solidFill>
              </a:rPr>
              <a:t>A monetáris politikai döntéshozatal szempontjai</a:t>
            </a:r>
            <a:endParaRPr lang="hu-HU" sz="1400" dirty="0">
              <a:solidFill>
                <a:srgbClr val="77706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323527" y="1628801"/>
            <a:ext cx="3528393" cy="41044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A globális növekedés </a:t>
            </a:r>
            <a:r>
              <a:rPr lang="hu-HU" dirty="0" err="1" smtClean="0">
                <a:solidFill>
                  <a:srgbClr val="777063"/>
                </a:solidFill>
              </a:rPr>
              <a:t>tartó-san</a:t>
            </a:r>
            <a:r>
              <a:rPr lang="hu-HU" dirty="0" smtClean="0">
                <a:solidFill>
                  <a:srgbClr val="777063"/>
                </a:solidFill>
              </a:rPr>
              <a:t> lelassul a válság előtti évekhez képest</a:t>
            </a:r>
          </a:p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Az új autóipari </a:t>
            </a:r>
            <a:r>
              <a:rPr lang="hu-HU" dirty="0" err="1" smtClean="0">
                <a:solidFill>
                  <a:srgbClr val="777063"/>
                </a:solidFill>
              </a:rPr>
              <a:t>beruházások-nak</a:t>
            </a:r>
            <a:r>
              <a:rPr lang="hu-HU" dirty="0" smtClean="0">
                <a:solidFill>
                  <a:srgbClr val="777063"/>
                </a:solidFill>
              </a:rPr>
              <a:t> köszönhetően azonban piaci részesedésünk ismét emelkedhet</a:t>
            </a:r>
          </a:p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A gyenge belső kereslet </a:t>
            </a:r>
            <a:r>
              <a:rPr lang="hu-HU" dirty="0" err="1" smtClean="0">
                <a:solidFill>
                  <a:srgbClr val="777063"/>
                </a:solidFill>
              </a:rPr>
              <a:t>mi-att</a:t>
            </a:r>
            <a:r>
              <a:rPr lang="hu-HU" dirty="0" smtClean="0">
                <a:solidFill>
                  <a:srgbClr val="777063"/>
                </a:solidFill>
              </a:rPr>
              <a:t> az import növekedése mindvégig elmarad az ex-port dinamikától</a:t>
            </a:r>
            <a:endParaRPr lang="hu-HU" dirty="0">
              <a:solidFill>
                <a:srgbClr val="77706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92B93B"/>
                </a:solidFill>
              </a:rPr>
              <a:t>Az export a külső kereslet fokozatos csökkenése mellett is támogatja a növekedést</a:t>
            </a:r>
            <a:endParaRPr lang="hu-HU" dirty="0">
              <a:solidFill>
                <a:srgbClr val="92B93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1196752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Az exportpiaci részesedés alakulása</a:t>
            </a:r>
            <a:endParaRPr lang="hu-HU" sz="140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9099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z="1400" smtClean="0">
                <a:solidFill>
                  <a:srgbClr val="777063"/>
                </a:solidFill>
              </a:rPr>
              <a:t>A monetáris politikai döntéshozatal szempontjai</a:t>
            </a:r>
            <a:endParaRPr lang="hu-HU" sz="1400" dirty="0">
              <a:solidFill>
                <a:srgbClr val="77706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323528" y="1412776"/>
            <a:ext cx="3528392" cy="4372539"/>
          </a:xfrm>
          <a:prstGeom prst="rect">
            <a:avLst/>
          </a:prstGeom>
        </p:spPr>
        <p:txBody>
          <a:bodyPr/>
          <a:lstStyle/>
          <a:p>
            <a:endParaRPr lang="hu-HU" dirty="0" smtClean="0">
              <a:solidFill>
                <a:srgbClr val="777063"/>
              </a:solidFill>
            </a:endParaRPr>
          </a:p>
          <a:p>
            <a:r>
              <a:rPr lang="hu-HU" dirty="0" smtClean="0">
                <a:solidFill>
                  <a:srgbClr val="777063"/>
                </a:solidFill>
              </a:rPr>
              <a:t>Bár az adóintézkedések nyomán 2011-ben nőnek a reáljövedelmek, </a:t>
            </a:r>
          </a:p>
          <a:p>
            <a:r>
              <a:rPr lang="hu-HU" dirty="0" smtClean="0">
                <a:solidFill>
                  <a:srgbClr val="777063"/>
                </a:solidFill>
              </a:rPr>
              <a:t>…az erős óvatossági </a:t>
            </a:r>
            <a:r>
              <a:rPr lang="hu-HU" dirty="0" err="1" smtClean="0">
                <a:solidFill>
                  <a:srgbClr val="777063"/>
                </a:solidFill>
              </a:rPr>
              <a:t>megfon-tolások</a:t>
            </a:r>
            <a:r>
              <a:rPr lang="hu-HU" dirty="0" smtClean="0">
                <a:solidFill>
                  <a:srgbClr val="777063"/>
                </a:solidFill>
              </a:rPr>
              <a:t> miatt a fogyasztási ráta enyhén csökken</a:t>
            </a:r>
          </a:p>
          <a:p>
            <a:r>
              <a:rPr lang="hu-HU" dirty="0" smtClean="0">
                <a:solidFill>
                  <a:srgbClr val="777063"/>
                </a:solidFill>
              </a:rPr>
              <a:t>A fiskális intézkedések 2012-ben visszafogják a </a:t>
            </a:r>
            <a:r>
              <a:rPr lang="hu-HU" dirty="0" err="1" smtClean="0">
                <a:solidFill>
                  <a:srgbClr val="777063"/>
                </a:solidFill>
              </a:rPr>
              <a:t>háztartá-sok</a:t>
            </a:r>
            <a:r>
              <a:rPr lang="hu-HU" dirty="0" smtClean="0">
                <a:solidFill>
                  <a:srgbClr val="777063"/>
                </a:solidFill>
              </a:rPr>
              <a:t> rendelkezésre álló jövedelmét</a:t>
            </a:r>
          </a:p>
          <a:p>
            <a:r>
              <a:rPr lang="hu-HU" dirty="0" smtClean="0">
                <a:solidFill>
                  <a:srgbClr val="777063"/>
                </a:solidFill>
              </a:rPr>
              <a:t>Az adósmentő csomag fogyasztási hatása csekély lehet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63408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92B93B"/>
                </a:solidFill>
              </a:rPr>
              <a:t>A fogyasztás visszafogottan alakul</a:t>
            </a:r>
            <a:endParaRPr lang="hu-HU" dirty="0">
              <a:solidFill>
                <a:srgbClr val="92B93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1268760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A lakossági jövedelmek felhasználása</a:t>
            </a:r>
            <a:endParaRPr lang="hu-HU" sz="140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460851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z="1400" smtClean="0">
                <a:solidFill>
                  <a:srgbClr val="777063"/>
                </a:solidFill>
              </a:rPr>
              <a:t>A monetáris politikai döntéshozatal szempontjai</a:t>
            </a:r>
            <a:endParaRPr lang="hu-HU" sz="1400" dirty="0">
              <a:solidFill>
                <a:srgbClr val="77706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1715FC2-8F56-4452-9B25-EE20DA92EE77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323528" y="980728"/>
            <a:ext cx="3168352" cy="4948603"/>
          </a:xfrm>
          <a:prstGeom prst="rect">
            <a:avLst/>
          </a:prstGeo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36904" cy="63408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92B93B"/>
                </a:solidFill>
              </a:rPr>
              <a:t>A munkapiaci helyzet csak lassan javul </a:t>
            </a:r>
            <a:endParaRPr lang="hu-HU" dirty="0">
              <a:solidFill>
                <a:srgbClr val="92B9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6752"/>
            <a:ext cx="3096344" cy="43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dirty="0" smtClean="0">
                <a:solidFill>
                  <a:srgbClr val="777063"/>
                </a:solidFill>
                <a:latin typeface="+mn-lt"/>
              </a:rPr>
              <a:t>A foglalkoztatás  késve követi a fellendülést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dirty="0" smtClean="0">
                <a:solidFill>
                  <a:srgbClr val="777063"/>
                </a:solidFill>
                <a:latin typeface="+mn-lt"/>
              </a:rPr>
              <a:t>Eközben a kormányzati intézkedések hatására a munkapiaci  aktivitás növekszik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dirty="0" smtClean="0">
                <a:solidFill>
                  <a:srgbClr val="777063"/>
                </a:solidFill>
                <a:latin typeface="+mn-lt"/>
              </a:rPr>
              <a:t>A fentiek eredőjeként a munkanélküliség 10% fölött maradhat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dirty="0" smtClean="0">
                <a:solidFill>
                  <a:srgbClr val="777063"/>
                </a:solidFill>
                <a:latin typeface="+mn-lt"/>
              </a:rPr>
              <a:t>A laza munkapiac a következő években is lehetővé teszi a visszafogott béremeléseket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912" y="1268760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Foglalkoztatás és munkanélküliség a nemzetgazdaságban</a:t>
            </a:r>
            <a:endParaRPr lang="hu-HU" sz="1400" dirty="0">
              <a:latin typeface="+mn-lt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4895230" cy="3667384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dirty="0" smtClean="0"/>
              <a:t>Az inflációs folyamatok kettőssége fennmarad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556792"/>
            <a:ext cx="3288956" cy="381642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költségsokkok rövidtávon magasan tartják az inflációt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reálgazdaságból adódó inflációs nyomás, és így a maginfláció  az előrejelzési  horizonton alacsony lehet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külső hatások kifutásával az infláció az alapkamat huzamosabb ideig történő szinten tartása mellett  3%-ra csökkenhet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chemeClr val="tx2"/>
              </a:solidFill>
            </a:endParaRPr>
          </a:p>
          <a:p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522812" cy="365125"/>
          </a:xfrm>
        </p:spPr>
        <p:txBody>
          <a:bodyPr/>
          <a:lstStyle/>
          <a:p>
            <a:pPr>
              <a:defRPr/>
            </a:pPr>
            <a:r>
              <a:rPr lang="pt-BR" sz="1400" smtClean="0"/>
              <a:t>A monetáris politikai döntéshozatal szempontjai</a:t>
            </a:r>
            <a:endParaRPr lang="hu-HU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4427984" y="1124744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A maginfláció és a maginfláción kívüli tételek  </a:t>
            </a:r>
            <a:endParaRPr lang="hu-HU" sz="1400" dirty="0">
              <a:latin typeface="+mn-lt"/>
            </a:endParaRPr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788345" cy="35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3"/>
          </p:nvPr>
        </p:nvSpPr>
        <p:spPr>
          <a:xfrm>
            <a:off x="611560" y="548680"/>
            <a:ext cx="7772400" cy="571503"/>
          </a:xfrm>
        </p:spPr>
        <p:txBody>
          <a:bodyPr/>
          <a:lstStyle/>
          <a:p>
            <a:pPr marL="514350" indent="-514350" algn="ctr"/>
            <a:r>
              <a:rPr lang="hu-HU" dirty="0" smtClean="0">
                <a:solidFill>
                  <a:srgbClr val="92B93B"/>
                </a:solidFill>
                <a:latin typeface="+mn-lt"/>
              </a:rPr>
              <a:t>Monetáris politikai helyzetértékelés</a:t>
            </a:r>
            <a:endParaRPr lang="hu-HU" dirty="0">
              <a:solidFill>
                <a:srgbClr val="92B93B"/>
              </a:solidFill>
              <a:latin typeface="+mn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5"/>
          </p:nvPr>
        </p:nvSpPr>
        <p:spPr>
          <a:xfrm>
            <a:off x="611560" y="1562367"/>
            <a:ext cx="7704856" cy="4044184"/>
          </a:xfrm>
        </p:spPr>
        <p:txBody>
          <a:bodyPr wrap="square" anchor="ctr">
            <a:spAutoFit/>
          </a:bodyPr>
          <a:lstStyle/>
          <a:p>
            <a:pPr marL="342900" indent="-342900" fontAlgn="base">
              <a:spcAft>
                <a:spcPct val="0"/>
              </a:spcAft>
              <a:buFont typeface="Arial" charset="0"/>
              <a:buChar char="•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Az inflációs kilátásokat ellentétes folyamatok alakítják</a:t>
            </a:r>
          </a:p>
          <a:p>
            <a:pPr marL="800100" lvl="2" indent="-342900">
              <a:buFont typeface="Arial" charset="0"/>
              <a:buChar char="•"/>
            </a:pPr>
            <a:r>
              <a:rPr lang="hu-HU" sz="1800" dirty="0" smtClean="0">
                <a:solidFill>
                  <a:srgbClr val="777063"/>
                </a:solidFill>
              </a:rPr>
              <a:t>A  tovább emelkedő energia- és élelmiszerárak miatt rövid távon jelentősen cél fölött marad az infláció</a:t>
            </a:r>
          </a:p>
          <a:p>
            <a:pPr marL="800100" lvl="2" indent="-342900">
              <a:buFont typeface="Arial" charset="0"/>
              <a:buChar char="•"/>
            </a:pPr>
            <a:r>
              <a:rPr lang="hu-HU" sz="1800" dirty="0" smtClean="0">
                <a:solidFill>
                  <a:srgbClr val="777063"/>
                </a:solidFill>
              </a:rPr>
              <a:t>A belső kereslet  elhúzódó stagnálása és a laza munkapiac azonban  tompítja a költségsokkok inflációs hatását</a:t>
            </a:r>
            <a:endParaRPr lang="hu-HU" dirty="0" smtClean="0">
              <a:solidFill>
                <a:srgbClr val="777063"/>
              </a:solidFill>
            </a:endParaRPr>
          </a:p>
          <a:p>
            <a:pPr marL="342900" indent="-342900" fontAlgn="base">
              <a:spcAft>
                <a:spcPct val="0"/>
              </a:spcAft>
              <a:buFont typeface="Arial" charset="0"/>
              <a:buChar char="•"/>
            </a:pPr>
            <a:r>
              <a:rPr lang="hu-HU" sz="2400" dirty="0" smtClean="0">
                <a:solidFill>
                  <a:srgbClr val="777063"/>
                </a:solidFill>
              </a:rPr>
              <a:t>Az inflációs jelentés alappályája szerint 2012 végére monetáris szigorítás nélkül elérhető az inflációs cél</a:t>
            </a:r>
          </a:p>
          <a:p>
            <a:pPr marL="342900" indent="-342900" fontAlgn="base">
              <a:spcAft>
                <a:spcPct val="0"/>
              </a:spcAft>
              <a:buFont typeface="Arial" charset="0"/>
              <a:buChar char="•"/>
            </a:pPr>
            <a:r>
              <a:rPr lang="hu-HU" sz="2400" dirty="0" smtClean="0">
                <a:solidFill>
                  <a:srgbClr val="777063"/>
                </a:solidFill>
              </a:rPr>
              <a:t>A cél eléréséhez  huzamosabb ideig szükség lehet a jelenlegi kamatszint fenntartására</a:t>
            </a:r>
            <a:endParaRPr lang="hu-HU" dirty="0" smtClean="0">
              <a:solidFill>
                <a:srgbClr val="777063"/>
              </a:solidFill>
              <a:latin typeface="+mn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dirty="0" smtClean="0"/>
              <a:t>A monetáris politikai döntéshozatal szempontjai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609626" y="332656"/>
            <a:ext cx="8066829" cy="667453"/>
          </a:xfrm>
        </p:spPr>
        <p:txBody>
          <a:bodyPr/>
          <a:lstStyle/>
          <a:p>
            <a:pPr algn="ctr"/>
            <a:r>
              <a:rPr lang="hu-HU" dirty="0" smtClean="0"/>
              <a:t>A külső finanszírozási képesség a következő években is jelentős többletet mutathat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412776"/>
            <a:ext cx="2906455" cy="44451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Az erős export </a:t>
            </a:r>
            <a:r>
              <a:rPr lang="hu-HU" dirty="0" err="1" smtClean="0">
                <a:latin typeface="+mn-lt"/>
              </a:rPr>
              <a:t>növe-kedés</a:t>
            </a:r>
            <a:r>
              <a:rPr lang="hu-HU" dirty="0" smtClean="0">
                <a:latin typeface="+mn-lt"/>
              </a:rPr>
              <a:t> és a visszafogott belső kereslet magas reálgazdasági </a:t>
            </a:r>
            <a:r>
              <a:rPr lang="hu-HU" dirty="0" err="1" smtClean="0">
                <a:latin typeface="+mn-lt"/>
              </a:rPr>
              <a:t>több-letet</a:t>
            </a:r>
            <a:r>
              <a:rPr lang="hu-HU" dirty="0" smtClean="0">
                <a:latin typeface="+mn-lt"/>
              </a:rPr>
              <a:t> eredményez…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…ami a növekvő EU transzferekkel együtt bőven ellensúlyozza  a jövedelemegyenleg növekvő hiányát</a:t>
            </a:r>
            <a:endParaRPr lang="hu-HU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522812" cy="365125"/>
          </a:xfrm>
        </p:spPr>
        <p:txBody>
          <a:bodyPr/>
          <a:lstStyle/>
          <a:p>
            <a:pPr>
              <a:defRPr/>
            </a:pPr>
            <a:r>
              <a:rPr lang="pt-BR" sz="1400" smtClean="0"/>
              <a:t>A monetáris politikai döntéshozatal szempontjai</a:t>
            </a:r>
            <a:endParaRPr lang="hu-HU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7" name="Rectangle 6"/>
          <p:cNvSpPr/>
          <p:nvPr/>
        </p:nvSpPr>
        <p:spPr>
          <a:xfrm>
            <a:off x="3563888" y="1268760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A külső finanszírozási képesség szerkezete</a:t>
            </a:r>
            <a:endParaRPr lang="hu-HU" sz="1400" dirty="0">
              <a:latin typeface="+mn-lt"/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00808"/>
            <a:ext cx="4953000" cy="358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609627" y="260648"/>
            <a:ext cx="7772400" cy="864096"/>
          </a:xfrm>
        </p:spPr>
        <p:txBody>
          <a:bodyPr/>
          <a:lstStyle/>
          <a:p>
            <a:pPr algn="ctr"/>
            <a:r>
              <a:rPr lang="hu-HU" dirty="0" smtClean="0"/>
              <a:t>A fiskális intézkedések hatása a költségvetési egyenleg előrejelzésére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755576" y="1772816"/>
            <a:ext cx="7200800" cy="2197525"/>
          </a:xfr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Csak a részletezett és kellő bizonyossággal megvalósuló intézkedéseket vettük figyelembe</a:t>
            </a: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2011-ben az ESA egyenleg elfedi  az alapfolyamatokat  – az SNA egyenleg romlása mutatja a költségvetési lazítást</a:t>
            </a: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2012-ben az újabb intézkedések révén megközelíthető a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mastrichti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cél</a:t>
            </a: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2% alatt a ciklikusan igazított egyenleg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522812" cy="365125"/>
          </a:xfrm>
        </p:spPr>
        <p:txBody>
          <a:bodyPr/>
          <a:lstStyle/>
          <a:p>
            <a:pPr>
              <a:defRPr/>
            </a:pPr>
            <a:r>
              <a:rPr lang="pt-BR" sz="1400" smtClean="0"/>
              <a:t>A monetáris politikai döntéshozatal szempontjai</a:t>
            </a:r>
            <a:endParaRPr lang="hu-HU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4458760"/>
            <a:ext cx="6696743" cy="8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 helye 4"/>
          <p:cNvSpPr>
            <a:spLocks noGrp="1"/>
          </p:cNvSpPr>
          <p:nvPr>
            <p:ph type="body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hu-HU" sz="2800" b="1" dirty="0" smtClean="0">
              <a:solidFill>
                <a:srgbClr val="777063"/>
              </a:solidFill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endParaRPr lang="hu-HU" sz="2800" b="1" dirty="0" smtClean="0">
              <a:solidFill>
                <a:srgbClr val="777063"/>
              </a:solidFill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buFont typeface="Arial" charset="0"/>
              <a:buNone/>
            </a:pPr>
            <a:r>
              <a:rPr lang="hu-HU" sz="2800" b="1" dirty="0" smtClean="0">
                <a:solidFill>
                  <a:srgbClr val="777063"/>
                </a:solidFill>
              </a:rPr>
              <a:t>KÖSZÖNÖM A FIGYELMET!</a:t>
            </a:r>
            <a:endParaRPr lang="hu-HU" sz="2800" dirty="0" smtClean="0">
              <a:solidFill>
                <a:srgbClr val="777063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D2FB59B-9E0F-43B0-9560-5891F308FC51}" type="slidenum">
              <a:rPr lang="hu-HU"/>
              <a:pPr>
                <a:defRPr/>
              </a:pPr>
              <a:t>32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smtClean="0"/>
              <a:t>A monetáris politikai döntéshozatal szempontjai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/>
          <a:lstStyle/>
          <a:p>
            <a:r>
              <a:rPr lang="hu-HU" sz="2500" b="1" dirty="0" smtClean="0">
                <a:solidFill>
                  <a:srgbClr val="92B93B"/>
                </a:solidFill>
              </a:rPr>
              <a:t>Az infláció 2012-ben a cél szintjére csökkenhet a jelenlegi kamatszint huzamosabb ideig történő fenntartásával</a:t>
            </a:r>
            <a:endParaRPr lang="hu-HU" sz="2500" b="1" dirty="0">
              <a:solidFill>
                <a:srgbClr val="92B9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813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3"/>
          </p:nvPr>
        </p:nvSpPr>
        <p:spPr>
          <a:xfrm>
            <a:off x="611560" y="548680"/>
            <a:ext cx="7772400" cy="571503"/>
          </a:xfrm>
        </p:spPr>
        <p:txBody>
          <a:bodyPr/>
          <a:lstStyle/>
          <a:p>
            <a:pPr marL="514350" indent="-514350" algn="ctr"/>
            <a:r>
              <a:rPr lang="hu-HU" dirty="0" smtClean="0">
                <a:solidFill>
                  <a:srgbClr val="92B93B"/>
                </a:solidFill>
                <a:latin typeface="+mn-lt"/>
              </a:rPr>
              <a:t>Monetáris politikai helyzetértékelés - kockázatok</a:t>
            </a:r>
            <a:endParaRPr lang="hu-HU" dirty="0">
              <a:solidFill>
                <a:srgbClr val="92B93B"/>
              </a:solidFill>
              <a:latin typeface="+mn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5"/>
          </p:nvPr>
        </p:nvSpPr>
        <p:spPr>
          <a:xfrm>
            <a:off x="611560" y="1268760"/>
            <a:ext cx="7920880" cy="4320480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spcAft>
                <a:spcPct val="0"/>
              </a:spcAft>
              <a:buFont typeface="Arial" charset="0"/>
              <a:buChar char="•"/>
            </a:pPr>
            <a:endParaRPr lang="hu-HU" sz="2400" dirty="0" smtClean="0">
              <a:solidFill>
                <a:srgbClr val="777063"/>
              </a:solidFill>
              <a:latin typeface="+mn-lt"/>
            </a:endParaRPr>
          </a:p>
          <a:p>
            <a:pPr marL="457200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A tovább növekvő nyersanyagárak a jelenleginél szigorúbb monetáris kondíciókat tehetnek szükségessé</a:t>
            </a:r>
            <a:endParaRPr lang="hu-HU" sz="2400" dirty="0" smtClean="0">
              <a:solidFill>
                <a:srgbClr val="777063"/>
              </a:solidFill>
              <a:latin typeface="+mn-lt"/>
            </a:endParaRPr>
          </a:p>
          <a:p>
            <a:pPr marL="457200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A</a:t>
            </a:r>
            <a:r>
              <a:rPr lang="hu-HU" sz="2400" dirty="0" smtClean="0">
                <a:solidFill>
                  <a:srgbClr val="777063"/>
                </a:solidFill>
              </a:rPr>
              <a:t>z EU periféria adósságválságának súlyosbodása esetén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sz="2200" dirty="0" smtClean="0">
                <a:solidFill>
                  <a:srgbClr val="777063"/>
                </a:solidFill>
              </a:rPr>
              <a:t>csökkenne a külső kereslet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sz="2200" dirty="0" smtClean="0">
                <a:solidFill>
                  <a:srgbClr val="777063"/>
                </a:solidFill>
              </a:rPr>
              <a:t>kockázati prémiumunk emelkedne, az árfolyam leértékelődése inflációs nyomással járna. Ez utóbbi hatás erősebb.</a:t>
            </a:r>
          </a:p>
          <a:p>
            <a:pPr marL="800100" lvl="1" indent="-342900">
              <a:buNone/>
            </a:pPr>
            <a:r>
              <a:rPr lang="hu-HU" sz="2400" dirty="0" smtClean="0">
                <a:solidFill>
                  <a:srgbClr val="777063"/>
                </a:solidFill>
              </a:rPr>
              <a:t>monetáris szigorítás válhatna szükségessé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  <a:latin typeface="+mn-lt"/>
              </a:rPr>
              <a:t>A fiskális kiigazítás hatására tovább csökkenhet a kockázati prémium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sz="2200" dirty="0" smtClean="0">
                <a:solidFill>
                  <a:srgbClr val="777063"/>
                </a:solidFill>
                <a:latin typeface="+mn-lt"/>
              </a:rPr>
              <a:t>a kedvezőbb árfolyam mérsékelheti az inflációs nyomást, ami kamatcsökkentést tenne lehetővé</a:t>
            </a:r>
          </a:p>
          <a:p>
            <a:pPr>
              <a:spcBef>
                <a:spcPct val="50000"/>
              </a:spcBef>
            </a:pPr>
            <a:endParaRPr lang="hu-HU" dirty="0" smtClean="0">
              <a:solidFill>
                <a:srgbClr val="777063"/>
              </a:solidFill>
            </a:endParaRPr>
          </a:p>
          <a:p>
            <a:pPr>
              <a:spcBef>
                <a:spcPct val="50000"/>
              </a:spcBef>
            </a:pPr>
            <a:endParaRPr lang="hu-HU" dirty="0" smtClean="0">
              <a:solidFill>
                <a:srgbClr val="777063"/>
              </a:solidFill>
            </a:endParaRPr>
          </a:p>
          <a:p>
            <a:pPr lvl="1">
              <a:spcBef>
                <a:spcPct val="50000"/>
              </a:spcBef>
              <a:buNone/>
            </a:pPr>
            <a:endParaRPr lang="hu-HU" dirty="0" smtClean="0">
              <a:solidFill>
                <a:srgbClr val="777063"/>
              </a:solidFill>
            </a:endParaRPr>
          </a:p>
          <a:p>
            <a:pPr marL="342900" indent="-342900">
              <a:spcBef>
                <a:spcPct val="50000"/>
              </a:spcBef>
              <a:buNone/>
            </a:pPr>
            <a:endParaRPr lang="hu-HU" dirty="0" smtClean="0">
              <a:solidFill>
                <a:srgbClr val="777063"/>
              </a:solidFill>
              <a:latin typeface="+mn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dirty="0" smtClean="0"/>
              <a:t>A monetáris politikai döntéshozatal szempontjai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5"/>
          </p:nvPr>
        </p:nvSpPr>
        <p:spPr>
          <a:xfrm>
            <a:off x="683568" y="1700808"/>
            <a:ext cx="7772400" cy="344042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800" dirty="0" smtClean="0">
                <a:solidFill>
                  <a:srgbClr val="777063"/>
                </a:solidFill>
              </a:rPr>
              <a:t>Monetáris politikai helyzetértékelés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800" dirty="0" smtClean="0">
                <a:solidFill>
                  <a:srgbClr val="777063"/>
                </a:solidFill>
              </a:rPr>
              <a:t>Makrogazdasági helyzetkép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400" b="1" dirty="0" smtClean="0">
                <a:solidFill>
                  <a:srgbClr val="92B93B"/>
                </a:solidFill>
              </a:rPr>
              <a:t>Makrogazdaság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Infláció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Pénzügyi piacok</a:t>
            </a:r>
          </a:p>
          <a:p>
            <a:pPr marL="8572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777063"/>
                </a:solidFill>
              </a:rPr>
              <a:t>Hitelezés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hu-HU" sz="2800" dirty="0" smtClean="0">
                <a:solidFill>
                  <a:srgbClr val="777063"/>
                </a:solidFill>
                <a:latin typeface="+mn-lt"/>
              </a:rPr>
              <a:t>A júniusi inflációs előrejelzés üzenetei</a:t>
            </a:r>
          </a:p>
          <a:p>
            <a:endParaRPr lang="hu-HU" dirty="0">
              <a:solidFill>
                <a:srgbClr val="777063"/>
              </a:solidFill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37288"/>
            <a:ext cx="4738836" cy="365125"/>
          </a:xfrm>
        </p:spPr>
        <p:txBody>
          <a:bodyPr/>
          <a:lstStyle/>
          <a:p>
            <a:r>
              <a:rPr lang="hu-HU" sz="1400" dirty="0" smtClean="0"/>
              <a:t>A monetáris politikai döntéshozatal szempontjai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51520" y="404664"/>
            <a:ext cx="8640960" cy="480114"/>
          </a:xfrm>
        </p:spPr>
        <p:txBody>
          <a:bodyPr/>
          <a:lstStyle/>
          <a:p>
            <a:pPr algn="ctr"/>
            <a:r>
              <a:rPr lang="hu-HU" dirty="0" smtClean="0"/>
              <a:t>Erős szerkezeti kettősség mellett folytatódott a kilábalás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323528" y="1628800"/>
            <a:ext cx="3384376" cy="403244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Továbbra is a külső kereslet a növekedés motorja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belső kereslet a vártnál is gyengébb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fogyasztásban az szja-kiengedés ellenére nem következett be fordulat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Néhány egyedi nagy projekttől eltekintve kedvezőtlen alapfolyamatok a beruházásban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450804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4716016" y="1340768"/>
            <a:ext cx="2880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Az éves GDP változás szerkezete</a:t>
            </a:r>
            <a:endParaRPr lang="hu-HU" sz="14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4953000" cy="37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683568" y="548680"/>
            <a:ext cx="7772400" cy="739461"/>
          </a:xfrm>
        </p:spPr>
        <p:txBody>
          <a:bodyPr/>
          <a:lstStyle/>
          <a:p>
            <a:pPr algn="ctr"/>
            <a:r>
              <a:rPr lang="hu-HU" dirty="0" smtClean="0"/>
              <a:t>A fogyasztás a vártnál is kedvezőtlenebbül alakult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844824"/>
            <a:ext cx="3528392" cy="4013068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dirty="0" smtClean="0"/>
              <a:t>Elhúzódó </a:t>
            </a:r>
            <a:r>
              <a:rPr lang="hu-HU" dirty="0" err="1" smtClean="0"/>
              <a:t>mérlegalkalmaz-kodás</a:t>
            </a:r>
            <a:r>
              <a:rPr lang="hu-HU" dirty="0" smtClean="0"/>
              <a:t> 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az erős svájci frank 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magas adósság-állomány 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és a bizonytalan </a:t>
            </a:r>
            <a:r>
              <a:rPr lang="hu-HU" dirty="0" err="1" smtClean="0">
                <a:latin typeface="+mn-lt"/>
              </a:rPr>
              <a:t>jöve-delem</a:t>
            </a:r>
            <a:r>
              <a:rPr lang="hu-HU" dirty="0" smtClean="0">
                <a:latin typeface="+mn-lt"/>
              </a:rPr>
              <a:t> kilátások miatt</a:t>
            </a:r>
          </a:p>
          <a:p>
            <a:pPr marL="342900" indent="-342900">
              <a:buFont typeface="Arial" charset="0"/>
              <a:buChar char="•"/>
            </a:pPr>
            <a:r>
              <a:rPr lang="hu-HU" dirty="0" smtClean="0">
                <a:latin typeface="+mn-lt"/>
              </a:rPr>
              <a:t>A hitelezés sem támogatja a fogyasztási fordulatot</a:t>
            </a:r>
          </a:p>
          <a:p>
            <a:pPr marL="342900" indent="-342900">
              <a:buFont typeface="Arial" charset="0"/>
              <a:buChar char="•"/>
            </a:pPr>
            <a:r>
              <a:rPr lang="hu-HU" dirty="0" smtClean="0"/>
              <a:t>Év eleje óta tovább erősödtek az óvatossági motívumok</a:t>
            </a:r>
            <a:endParaRPr lang="hu-HU" dirty="0" smtClean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23478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4427984" y="1412776"/>
            <a:ext cx="39604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spcBef>
                <a:spcPct val="50000"/>
              </a:spcBef>
            </a:pPr>
            <a:r>
              <a:rPr lang="hu-HU" sz="1400" dirty="0" smtClean="0">
                <a:solidFill>
                  <a:srgbClr val="777063"/>
                </a:solidFill>
                <a:latin typeface="+mn-lt"/>
              </a:rPr>
              <a:t>Lakossági jövedelmek felhasználása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4953000" cy="36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539552" y="476672"/>
            <a:ext cx="7772400" cy="739461"/>
          </a:xfrm>
        </p:spPr>
        <p:txBody>
          <a:bodyPr/>
          <a:lstStyle/>
          <a:p>
            <a:pPr algn="ctr"/>
            <a:r>
              <a:rPr lang="hu-HU" dirty="0" smtClean="0"/>
              <a:t>Folytatódik a foglalkoztatás bővülése nélküli kilábalás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988840"/>
            <a:ext cx="3384376" cy="374441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dirty="0" smtClean="0"/>
              <a:t>A foglalkoztatás a válság alatt elért mélypontján stagnál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/>
          </a:p>
          <a:p>
            <a:pPr marL="342900" indent="-342900">
              <a:buFont typeface="Arial" charset="0"/>
              <a:buChar char="•"/>
            </a:pPr>
            <a:r>
              <a:rPr lang="hu-HU" dirty="0" smtClean="0"/>
              <a:t>Míg a válság alatt a </a:t>
            </a:r>
            <a:r>
              <a:rPr lang="hu-HU" dirty="0" err="1" smtClean="0"/>
              <a:t>foglal-koztatás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kibocsátással arányosan csökkent,</a:t>
            </a:r>
          </a:p>
          <a:p>
            <a:pPr marL="342900" indent="-342900">
              <a:buFont typeface="Arial" charset="0"/>
              <a:buChar char="•"/>
            </a:pPr>
            <a:endParaRPr lang="hu-HU" dirty="0" smtClean="0"/>
          </a:p>
          <a:p>
            <a:pPr marL="342900" indent="-342900">
              <a:buFont typeface="Arial" charset="0"/>
              <a:buChar char="•"/>
            </a:pPr>
            <a:r>
              <a:rPr lang="hu-HU" dirty="0" smtClean="0"/>
              <a:t>addig a kilábalás első </a:t>
            </a:r>
            <a:r>
              <a:rPr lang="hu-HU" dirty="0" err="1" smtClean="0"/>
              <a:t>évé-ben</a:t>
            </a:r>
            <a:r>
              <a:rPr lang="hu-HU" dirty="0" smtClean="0"/>
              <a:t> a foglalkoztatás csak késéssel követi a növekvő kibocsátást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23478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3923928" y="1340768"/>
            <a:ext cx="468052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 GDP és </a:t>
            </a:r>
            <a:r>
              <a:rPr lang="hu-HU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 foglalkoztatás változásának kapcsolata Európa országaiban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4953000" cy="37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Color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58D30"/>
      </a:accent1>
      <a:accent2>
        <a:srgbClr val="680220"/>
      </a:accent2>
      <a:accent3>
        <a:srgbClr val="C2DA88"/>
      </a:accent3>
      <a:accent4>
        <a:srgbClr val="953734"/>
      </a:accent4>
      <a:accent5>
        <a:srgbClr val="4BACC6"/>
      </a:accent5>
      <a:accent6>
        <a:srgbClr val="948C7F"/>
      </a:accent6>
      <a:hlink>
        <a:srgbClr val="680220"/>
      </a:hlink>
      <a:folHlink>
        <a:srgbClr val="948C7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3022</TotalTime>
  <Words>1273</Words>
  <Application>Microsoft Office PowerPoint</Application>
  <PresentationFormat>Diavetítés a képernyőre (4:3 oldalarány)</PresentationFormat>
  <Paragraphs>278</Paragraphs>
  <Slides>32</Slides>
  <Notes>32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blank</vt:lpstr>
      <vt:lpstr>1. dia</vt:lpstr>
      <vt:lpstr>Az előadás főbb pontjai</vt:lpstr>
      <vt:lpstr>3. dia</vt:lpstr>
      <vt:lpstr>Az infláció 2012-ben a cél szintjére csökkenhet a jelenlegi kamatszint huzamosabb ideig történő fenntartásával</vt:lpstr>
      <vt:lpstr>5. dia</vt:lpstr>
      <vt:lpstr>6. dia</vt:lpstr>
      <vt:lpstr>7. dia</vt:lpstr>
      <vt:lpstr>8. dia</vt:lpstr>
      <vt:lpstr>9. dia</vt:lpstr>
      <vt:lpstr>10. dia</vt:lpstr>
      <vt:lpstr>A nyersanyagár sokk már meghaladja a 2007-2008-as sokk mértékét</vt:lpstr>
      <vt:lpstr>12. dia</vt:lpstr>
      <vt:lpstr>A munkapiac változatlanul laza, mérsékelt a bérinflációs nyomás</vt:lpstr>
      <vt:lpstr>14. dia</vt:lpstr>
      <vt:lpstr>15. dia</vt:lpstr>
      <vt:lpstr>16. dia</vt:lpstr>
      <vt:lpstr>17. dia</vt:lpstr>
      <vt:lpstr>18. dia</vt:lpstr>
      <vt:lpstr>Negatív nettó hitelflow-k</vt:lpstr>
      <vt:lpstr>20. dia</vt:lpstr>
      <vt:lpstr>21. dia</vt:lpstr>
      <vt:lpstr>22. dia</vt:lpstr>
      <vt:lpstr>23. dia</vt:lpstr>
      <vt:lpstr>A kilábalás a korábban vártnál elhúzódóbb folyamat lesz</vt:lpstr>
      <vt:lpstr>A növekedés szerkezeti kettőssége csak lassan oldódik</vt:lpstr>
      <vt:lpstr>Az export a külső kereslet fokozatos csökkenése mellett is támogatja a növekedést</vt:lpstr>
      <vt:lpstr>A fogyasztás visszafogottan alakul</vt:lpstr>
      <vt:lpstr>A munkapiaci helyzet csak lassan javul </vt:lpstr>
      <vt:lpstr>29. dia</vt:lpstr>
      <vt:lpstr>30. dia</vt:lpstr>
      <vt:lpstr>31. dia</vt:lpstr>
      <vt:lpstr>32. dia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szilagyie</dc:creator>
  <cp:lastModifiedBy>hajdul</cp:lastModifiedBy>
  <cp:revision>495</cp:revision>
  <dcterms:created xsi:type="dcterms:W3CDTF">2010-12-08T12:31:58Z</dcterms:created>
  <dcterms:modified xsi:type="dcterms:W3CDTF">2011-06-29T08:48:47Z</dcterms:modified>
</cp:coreProperties>
</file>